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>
                <a:solidFill>
                  <a:srgbClr val="FFFFFF"/>
                </a:solidFill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파란 하늘을 배경으로 아래에서 올려다본 열기구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열기구의 윗부분을 위에서 근접 촬영한 사진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란 하늘을 배경으로 아래에서 올려다본 열기구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파란 하늘을 배경으로 아래에서 올려다본 열기구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열기구의 윗부분을 위에서 근접 촬영한 사진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열기구를 아래에서 근접 촬영한 사진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란 하늘을 배경으로 아래에서 올려다본 열기구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ink.aps.org/doi/10.1103/PhysRevLett.132.261401" TargetMode="External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103/PhysRevD.76.064034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doi.org/10.1088/0264-9381/28/19/195015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088/0264-9381/28/19/195015" TargetMode="External"/><Relationship Id="rId3" Type="http://schemas.openxmlformats.org/officeDocument/2006/relationships/hyperlink" Target="https://doi.org/10.1103/PhysRevD.107.124034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cember 26, 2024"/>
          <p:cNvSpPr txBox="1"/>
          <p:nvPr>
            <p:ph type="body" idx="21"/>
          </p:nvPr>
        </p:nvSpPr>
        <p:spPr>
          <a:xfrm>
            <a:off x="1201340" y="11847162"/>
            <a:ext cx="10985501" cy="6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December 26, 2024</a:t>
            </a:r>
          </a:p>
        </p:txBody>
      </p:sp>
      <p:sp>
        <p:nvSpPr>
          <p:cNvPr id="172" name="2024 Annual Report - AXIS La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2024 Annual Report - AXIS Lab</a:t>
            </a:r>
          </a:p>
        </p:txBody>
      </p:sp>
      <p:sp>
        <p:nvSpPr>
          <p:cNvPr id="173" name="Dongchan KIM"/>
          <p:cNvSpPr txBox="1"/>
          <p:nvPr>
            <p:ph type="subTitle" sz="quarter" idx="1"/>
          </p:nvPr>
        </p:nvSpPr>
        <p:spPr>
          <a:xfrm>
            <a:off x="1201342" y="8378890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6">
                    <a:lumOff val="16165"/>
                  </a:schemeClr>
                </a:solidFill>
              </a:defRPr>
            </a:lvl1pPr>
          </a:lstStyle>
          <a:p>
            <a:pPr>
              <a:defRPr b="0" u="none"/>
            </a:pPr>
            <a:r>
              <a:rPr b="1" u="sng"/>
              <a:t>Dongchan KIM</a:t>
            </a:r>
          </a:p>
        </p:txBody>
      </p:sp>
      <p:sp>
        <p:nvSpPr>
          <p:cNvPr id="174" name="CAU HEP Center Workshop, Hyundai Bloomvista"/>
          <p:cNvSpPr txBox="1"/>
          <p:nvPr/>
        </p:nvSpPr>
        <p:spPr>
          <a:xfrm>
            <a:off x="12192000" y="11849100"/>
            <a:ext cx="1098550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CAU HEP Center Workshop, Hyundai Bloomvista</a:t>
            </a:r>
          </a:p>
        </p:txBody>
      </p:sp>
      <p:pic>
        <p:nvPicPr>
          <p:cNvPr id="175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3145" y="838764"/>
            <a:ext cx="1666860" cy="88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22990" y="498282"/>
            <a:ext cx="1666860" cy="1564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si4 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Psi4 Visualization</a:t>
            </a:r>
          </a:p>
        </p:txBody>
      </p:sp>
      <p:sp>
        <p:nvSpPr>
          <p:cNvPr id="243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on the xy-plane was calculated and visualized. A mean filter was applied to better observe the waveforms in regions with strong field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</m:oMath>
            </a14:m>
            <a:r>
              <a:t> on the xy-plane was calculated and visualized. A mean filter was applied to better observe the waveforms in regions with strong fields.</a:t>
            </a:r>
          </a:p>
        </p:txBody>
      </p:sp>
      <p:pic>
        <p:nvPicPr>
          <p:cNvPr id="245" name="pypsi4rxy_concat_1.mov" descr="pypsi4rxy_concat_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18000" y="5843524"/>
            <a:ext cx="15735300" cy="7867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uture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Research </a:t>
            </a:r>
          </a:p>
        </p:txBody>
      </p:sp>
      <p:sp>
        <p:nvSpPr>
          <p:cNvPr id="249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Develop Integration of psi4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 Integration of psi4</a:t>
            </a:r>
          </a:p>
          <a:p>
            <a:pPr/>
            <a:r>
              <a:t>Spin + Unequal Mass Hyperbolic Encounter</a:t>
            </a:r>
          </a:p>
          <a:p>
            <a:pPr/>
            <a:r>
              <a:t>Multiple Black Holes Simulations</a:t>
            </a:r>
          </a:p>
        </p:txBody>
      </p:sp>
      <p:sp>
        <p:nvSpPr>
          <p:cNvPr id="251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cademic Activ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Academic Activities</a:t>
            </a:r>
          </a:p>
        </p:txBody>
      </p:sp>
      <p:sp>
        <p:nvSpPr>
          <p:cNvPr id="254" name="Contribution Tal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Contribution Talks</a:t>
            </a:r>
          </a:p>
        </p:txBody>
      </p:sp>
      <p:sp>
        <p:nvSpPr>
          <p:cNvPr id="255" name="2024 Summer KGWG (2024. 7. 2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2024 Summer KGWG (2024. 7. 22)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Topic: Characterizing Gravitational Waves from the Hyperbolic Encounter of Two Black Holes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2024 Fall KPS (2024. 10. 23)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Topic: Interference of Ringdown Gravitational Waves from the Hyperbolic Encounter of Two Black Holes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73rd GWNR Workshop (2024. 11. 26)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Topic: Characterizing Gravitational Waves from the Hyperbolic Encounter of Two Black Holes</a:t>
            </a:r>
          </a:p>
        </p:txBody>
      </p:sp>
      <p:sp>
        <p:nvSpPr>
          <p:cNvPr id="256" name="슬라이드 번호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21" y="5693868"/>
            <a:ext cx="7823201" cy="6176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1548" y="5993622"/>
            <a:ext cx="7894759" cy="5811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17522" y="5790811"/>
            <a:ext cx="8158272" cy="62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What Do We Stud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Study?</a:t>
            </a:r>
          </a:p>
        </p:txBody>
      </p:sp>
      <p:sp>
        <p:nvSpPr>
          <p:cNvPr id="183" name="There are various orbits depending on the eccentricity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various orbits depending on the eccentricity.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tudies on High-Eccentricity Orb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Studies on High-Eccentricity Orbits</a:t>
            </a:r>
          </a:p>
        </p:txBody>
      </p:sp>
      <p:sp>
        <p:nvSpPr>
          <p:cNvPr id="186" name="NR Resul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NR Result</a:t>
            </a:r>
          </a:p>
        </p:txBody>
      </p:sp>
      <p:sp>
        <p:nvSpPr>
          <p:cNvPr id="187" name="Gravitational waves from scattering orbits with high eccentricity exhibit different characteristics compared to those from quasi-circular orbit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Gravitational waves from scattering orbits with high eccentricity exhibit different characteristics compared to those from quasi-circular orbits.</a:t>
            </a:r>
          </a:p>
        </p:txBody>
      </p:sp>
      <p:sp>
        <p:nvSpPr>
          <p:cNvPr id="188" name="[Bae et al. 2024]"/>
          <p:cNvSpPr txBox="1"/>
          <p:nvPr/>
        </p:nvSpPr>
        <p:spPr>
          <a:xfrm>
            <a:off x="17411700" y="11127384"/>
            <a:ext cx="451805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Bae et al. 2024</a:t>
            </a:r>
            <a:r>
              <a:t>]</a:t>
            </a:r>
          </a:p>
        </p:txBody>
      </p:sp>
      <p:pic>
        <p:nvPicPr>
          <p:cNvPr id="18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7700" y="6248146"/>
            <a:ext cx="11391900" cy="671855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ntegration of Gravitational Wave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of Gravitational Waveforms</a:t>
            </a:r>
          </a:p>
        </p:txBody>
      </p:sp>
      <p:sp>
        <p:nvSpPr>
          <p:cNvPr id="193" name="Nonlinear Drif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Nonlinear Drift</a:t>
            </a:r>
          </a:p>
        </p:txBody>
      </p:sp>
      <p:sp>
        <p:nvSpPr>
          <p:cNvPr id="194" name="We numerically obtain the values for  , and by integrating these values, we can calculate the GW strain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numerically obtain the values for </a:t>
            </a:r>
            <a14:m>
              <m:oMath>
                <m:limUpp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··</m:t>
                    </m:r>
                  </m:lim>
                </m:limUpp>
              </m:oMath>
            </a14:m>
            <a:r>
              <a:t>, and by integrating these values, we can calculate the GW strain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</a:t>
            </a:r>
          </a:p>
          <a:p>
            <a:pPr/>
            <a:r>
              <a:t>During this process, nonlinear drift occurs.</a:t>
            </a:r>
          </a:p>
        </p:txBody>
      </p:sp>
      <p:sp>
        <p:nvSpPr>
          <p:cNvPr id="195" name="[Berti et al. 2007]"/>
          <p:cNvSpPr txBox="1"/>
          <p:nvPr/>
        </p:nvSpPr>
        <p:spPr>
          <a:xfrm>
            <a:off x="19418300" y="12714884"/>
            <a:ext cx="472104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/>
                </a:solidFill>
              </a:defRPr>
            </a:pPr>
            <a:r>
              <a:t>[</a:t>
            </a:r>
            <a:r>
              <a:rPr u="sng">
                <a:hlinkClick r:id="rId2" invalidUrl="" action="" tgtFrame="" tooltip="" history="1" highlightClick="0" endSnd="0"/>
              </a:rPr>
              <a:t>Berti et al. 2007</a:t>
            </a:r>
            <a:r>
              <a:t>]</a:t>
            </a:r>
          </a:p>
        </p:txBody>
      </p:sp>
      <p:pic>
        <p:nvPicPr>
          <p:cNvPr id="19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9000" y="6337300"/>
            <a:ext cx="9105900" cy="617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7836104"/>
            <a:ext cx="9130649" cy="31620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[Reisswig et al. 2011]"/>
          <p:cNvSpPr txBox="1"/>
          <p:nvPr/>
        </p:nvSpPr>
        <p:spPr>
          <a:xfrm>
            <a:off x="3530600" y="11698884"/>
            <a:ext cx="588294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/>
                </a:solidFill>
              </a:defRPr>
            </a:pPr>
            <a:r>
              <a:t>[</a:t>
            </a:r>
            <a:r>
              <a:rPr u="sng">
                <a:hlinkClick r:id="rId5" invalidUrl="" action="" tgtFrame="" tooltip="" history="1" highlightClick="0" endSnd="0"/>
              </a:rPr>
              <a:t>Reisswig et al. 2011</a:t>
            </a:r>
            <a:r>
              <a:t>]</a:t>
            </a:r>
          </a:p>
        </p:txBody>
      </p:sp>
      <p:sp>
        <p:nvSpPr>
          <p:cNvPr id="199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tegration of Gravitational Wave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of Gravitational Waveforms</a:t>
            </a:r>
          </a:p>
        </p:txBody>
      </p:sp>
      <p:sp>
        <p:nvSpPr>
          <p:cNvPr id="202" name="Nonlinear Drif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Nonlinear Drift</a:t>
            </a:r>
          </a:p>
        </p:txBody>
      </p:sp>
      <p:sp>
        <p:nvSpPr>
          <p:cNvPr id="203" name="[Reisswig et al. 2011] addressed this issue using FFI, but it could only be applied to GWs from quasi-circular orbits. ([Hopper et al. 2023]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1"/>
                </a:solidFill>
              </a:rPr>
              <a:t>[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Reisswig et al. 2011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addressed this issue using FFI, but it could only be applied to GWs from quasi-circular orbits. (</a:t>
            </a:r>
            <a:r>
              <a:rPr>
                <a:solidFill>
                  <a:schemeClr val="accent1"/>
                </a:solidFill>
              </a:rPr>
              <a:t>[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Hopper et al. 2023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)</a:t>
            </a:r>
          </a:p>
        </p:txBody>
      </p:sp>
      <p:pic>
        <p:nvPicPr>
          <p:cNvPr id="20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6835" y="6283747"/>
            <a:ext cx="8688743" cy="6403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73435" y="6285017"/>
            <a:ext cx="8390757" cy="640228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egration of Gravitational Wave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of Gravitational Waveforms</a:t>
            </a:r>
          </a:p>
        </p:txBody>
      </p:sp>
      <p:sp>
        <p:nvSpPr>
          <p:cNvPr id="209" name="Nonlinear Drif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Nonlinear Drift</a:t>
            </a:r>
          </a:p>
        </p:txBody>
      </p:sp>
      <p:sp>
        <p:nvSpPr>
          <p:cNvPr id="210" name="We minimized the drift in   by fitting a polynomial function to the background noise and subtracting it from the waveform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minimized the drift in </a:t>
            </a:r>
            <a14:m>
              <m:oMath>
                <m:limUpp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·</m:t>
                    </m:r>
                  </m:lim>
                </m:limUpp>
              </m:oMath>
            </a14:m>
            <a:r>
              <a:t> by fitting a polynomial function to the background noise and subtracting it from the waveform.</a:t>
            </a:r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9835" y="5919264"/>
            <a:ext cx="10579101" cy="779673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adiated Energ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Radiated Energy</a:t>
            </a:r>
          </a:p>
        </p:txBody>
      </p:sp>
      <p:sp>
        <p:nvSpPr>
          <p:cNvPr id="215" name="The energy radiated can be calculated from  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energy radiated can be calculated from </a:t>
            </a:r>
            <a14:m>
              <m:oMath>
                <m:limUpp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·</m:t>
                    </m:r>
                  </m:lim>
                </m:limUpp>
              </m:oMath>
            </a14:m>
            <a:r>
              <a:t>.</a:t>
            </a:r>
          </a:p>
        </p:txBody>
      </p:sp>
      <p:pic>
        <p:nvPicPr>
          <p:cNvPr id="21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" y="5782333"/>
            <a:ext cx="8902701" cy="718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7717" y="5782309"/>
            <a:ext cx="9144001" cy="7209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6556" y="5859984"/>
            <a:ext cx="8872047" cy="71067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85643" y="1606550"/>
            <a:ext cx="5003801" cy="437832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Integration of Gravitational Wave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of Gravitational Waveforms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ifferences in TD and RD Wave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Differences in TD and RD Waveforms</a:t>
            </a:r>
          </a:p>
        </p:txBody>
      </p:sp>
      <p:sp>
        <p:nvSpPr>
          <p:cNvPr id="224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Trajectory Driven (TD) waveforms and Ringdown (RD) waveforms are expected to exhibit different characteristics depending on the extraction radius, as they originate from different sourc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Trajectory Driven (TD) waveforms and Ringdown (RD) waveforms are expected to exhibit different characteristics depending on the extraction radius, as they originate from different sources.</a:t>
            </a:r>
          </a:p>
        </p:txBody>
      </p:sp>
      <p:pic>
        <p:nvPicPr>
          <p:cNvPr id="2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6394" y="6489700"/>
            <a:ext cx="9613901" cy="712244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선"/>
          <p:cNvSpPr/>
          <p:nvPr/>
        </p:nvSpPr>
        <p:spPr>
          <a:xfrm flipV="1">
            <a:off x="12490423" y="7502040"/>
            <a:ext cx="990599" cy="19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선"/>
          <p:cNvSpPr/>
          <p:nvPr/>
        </p:nvSpPr>
        <p:spPr>
          <a:xfrm flipV="1">
            <a:off x="12484100" y="9981797"/>
            <a:ext cx="558800" cy="13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9" name="선"/>
          <p:cNvSpPr/>
          <p:nvPr/>
        </p:nvSpPr>
        <p:spPr>
          <a:xfrm>
            <a:off x="12484101" y="8776383"/>
            <a:ext cx="1778000" cy="14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0" name="선"/>
          <p:cNvSpPr/>
          <p:nvPr/>
        </p:nvSpPr>
        <p:spPr>
          <a:xfrm flipV="1">
            <a:off x="12494151" y="6857999"/>
            <a:ext cx="3488" cy="40959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1" name="선"/>
          <p:cNvSpPr/>
          <p:nvPr/>
        </p:nvSpPr>
        <p:spPr>
          <a:xfrm flipV="1">
            <a:off x="13031747" y="9642590"/>
            <a:ext cx="217" cy="30988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2" name="선"/>
          <p:cNvSpPr/>
          <p:nvPr/>
        </p:nvSpPr>
        <p:spPr>
          <a:xfrm flipV="1">
            <a:off x="14274856" y="8369300"/>
            <a:ext cx="53" cy="7493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선"/>
          <p:cNvSpPr/>
          <p:nvPr/>
        </p:nvSpPr>
        <p:spPr>
          <a:xfrm flipV="1">
            <a:off x="13474655" y="7213720"/>
            <a:ext cx="113" cy="10668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4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ifferences in TD and RD Wavefo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Differences in TD and RD Waveforms</a:t>
            </a:r>
          </a:p>
        </p:txBody>
      </p:sp>
      <p:sp>
        <p:nvSpPr>
          <p:cNvPr id="23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슬라이드 구분점 텍스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7220" y="3613523"/>
            <a:ext cx="12979401" cy="954367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슬라이드 번호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